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20" r:id="rId2"/>
    <p:sldId id="256" r:id="rId3"/>
    <p:sldId id="257" r:id="rId4"/>
    <p:sldId id="258" r:id="rId5"/>
    <p:sldId id="270" r:id="rId6"/>
    <p:sldId id="259" r:id="rId7"/>
    <p:sldId id="260" r:id="rId8"/>
    <p:sldId id="271" r:id="rId9"/>
    <p:sldId id="261" r:id="rId10"/>
    <p:sldId id="264" r:id="rId11"/>
    <p:sldId id="267" r:id="rId12"/>
    <p:sldId id="265" r:id="rId13"/>
    <p:sldId id="262" r:id="rId14"/>
    <p:sldId id="263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9" r:id="rId29"/>
    <p:sldId id="290" r:id="rId30"/>
    <p:sldId id="291" r:id="rId31"/>
    <p:sldId id="292" r:id="rId32"/>
    <p:sldId id="293" r:id="rId33"/>
    <p:sldId id="285" r:id="rId34"/>
    <p:sldId id="294" r:id="rId35"/>
    <p:sldId id="295" r:id="rId36"/>
    <p:sldId id="286" r:id="rId37"/>
    <p:sldId id="296" r:id="rId38"/>
    <p:sldId id="287" r:id="rId39"/>
    <p:sldId id="288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5" r:id="rId58"/>
    <p:sldId id="314" r:id="rId59"/>
    <p:sldId id="316" r:id="rId60"/>
    <p:sldId id="317" r:id="rId61"/>
    <p:sldId id="318" r:id="rId62"/>
    <p:sldId id="319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S. </a:t>
            </a:r>
            <a:r>
              <a:rPr lang="en-GB" sz="3200" dirty="0" smtClean="0"/>
              <a:t>Freud -Psychoanalysis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A. John </a:t>
            </a:r>
            <a:r>
              <a:rPr lang="en-GB" dirty="0" err="1" smtClean="0"/>
              <a:t>Balaiah</a:t>
            </a:r>
            <a:endParaRPr lang="en-GB" dirty="0" smtClean="0"/>
          </a:p>
          <a:p>
            <a:r>
              <a:rPr lang="en-GB" dirty="0" smtClean="0"/>
              <a:t>Head , Department of Counselling Psychology </a:t>
            </a:r>
            <a:endParaRPr lang="en-US" dirty="0"/>
          </a:p>
        </p:txBody>
      </p:sp>
      <p:pic>
        <p:nvPicPr>
          <p:cNvPr id="1026" name="Picture 2" descr="C:\Users\ADMIN\Downloads\download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88840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Contains ideas , feelings and memories available to us when we choose to focus attention on them. E.g. Nuclear war </a:t>
            </a:r>
          </a:p>
          <a:p>
            <a:r>
              <a:rPr lang="en-GB" dirty="0" smtClean="0"/>
              <a:t>Primary function is to police our psyche and prevent unconscious thoughts that might generate anxiety from reaching consciousness</a:t>
            </a:r>
          </a:p>
          <a:p>
            <a:r>
              <a:rPr lang="en-GB" dirty="0" smtClean="0"/>
              <a:t>Either completely blocks unconsciousness or disguising unconsciousness material </a:t>
            </a:r>
          </a:p>
          <a:p>
            <a:r>
              <a:rPr lang="en-GB" dirty="0" smtClean="0"/>
              <a:t>Incestuous impulses – arouse anxiety – represses – hatred / Reaction formation</a:t>
            </a:r>
          </a:p>
          <a:p>
            <a:r>
              <a:rPr lang="en-GB" dirty="0" smtClean="0"/>
              <a:t>Sexual impulses are buried in her unconsciousness ( Boy in love with a girl)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Preconsciouness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1. Secondary process- (</a:t>
            </a:r>
            <a:r>
              <a:rPr lang="en-GB" dirty="0" err="1" smtClean="0"/>
              <a:t>Consciouness</a:t>
            </a:r>
            <a:r>
              <a:rPr lang="en-GB" dirty="0" smtClean="0"/>
              <a:t> &amp; PC)</a:t>
            </a:r>
          </a:p>
          <a:p>
            <a:r>
              <a:rPr lang="en-GB" dirty="0" smtClean="0"/>
              <a:t> Reality principle, logical and organized </a:t>
            </a:r>
          </a:p>
          <a:p>
            <a:r>
              <a:rPr lang="en-GB" dirty="0" smtClean="0"/>
              <a:t> Normal mode of thinking </a:t>
            </a:r>
          </a:p>
          <a:p>
            <a:r>
              <a:rPr lang="en-GB" dirty="0" smtClean="0"/>
              <a:t>2. Primary Process </a:t>
            </a:r>
          </a:p>
          <a:p>
            <a:r>
              <a:rPr lang="en-GB" dirty="0" smtClean="0"/>
              <a:t>     unorganized mental activity</a:t>
            </a:r>
          </a:p>
          <a:p>
            <a:r>
              <a:rPr lang="en-GB" dirty="0" smtClean="0"/>
              <a:t>     unconscious, no logic appears </a:t>
            </a:r>
          </a:p>
          <a:p>
            <a:r>
              <a:rPr lang="en-GB" dirty="0" smtClean="0"/>
              <a:t>     5 years but a college student ( Dream)</a:t>
            </a:r>
          </a:p>
          <a:p>
            <a:r>
              <a:rPr lang="en-GB" dirty="0" smtClean="0"/>
              <a:t>     Certain mechanisms are operative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Two types of thought processes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err="1" smtClean="0"/>
              <a:t>Smbolism</a:t>
            </a:r>
            <a:r>
              <a:rPr lang="en-GB" dirty="0" smtClean="0"/>
              <a:t> – An object to signify something else based on its original and </a:t>
            </a:r>
            <a:r>
              <a:rPr lang="en-GB" dirty="0" err="1" smtClean="0"/>
              <a:t>substiture</a:t>
            </a:r>
            <a:endParaRPr lang="en-GB" dirty="0" smtClean="0"/>
          </a:p>
          <a:p>
            <a:r>
              <a:rPr lang="en-GB" dirty="0" smtClean="0"/>
              <a:t>Banana, Papaya</a:t>
            </a:r>
          </a:p>
          <a:p>
            <a:r>
              <a:rPr lang="en-GB" dirty="0" smtClean="0"/>
              <a:t>Condensation- Several objects come fused in a single symbol ( one’s boss, father, minister appear as the same person in the dream)</a:t>
            </a:r>
          </a:p>
          <a:p>
            <a:r>
              <a:rPr lang="en-GB" dirty="0" smtClean="0"/>
              <a:t>Displacement – Emotions, ideas and wishes are transferred from their original substitute</a:t>
            </a:r>
          </a:p>
          <a:p>
            <a:r>
              <a:rPr lang="en-GB" dirty="0" smtClean="0"/>
              <a:t>( Anger might be displaced from a parent to a teacher)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Mechanisms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Thin slice of the total mind</a:t>
            </a:r>
          </a:p>
          <a:p>
            <a:r>
              <a:rPr lang="en-GB" dirty="0" smtClean="0"/>
              <a:t>Larger part of the mind exists below the surface of the water ( awareness)</a:t>
            </a:r>
          </a:p>
          <a:p>
            <a:r>
              <a:rPr lang="en-GB" dirty="0" smtClean="0"/>
              <a:t>Unconscious stares up all experiences, memories, repressed materials. Needs and motivations are inaccessible ( out of awareness) ( absentia – in the world of unconscious)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Consciousness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Aim of psychoanalysis is to make the unconscious , conscious </a:t>
            </a:r>
          </a:p>
          <a:p>
            <a:r>
              <a:rPr lang="en-GB" dirty="0" smtClean="0"/>
              <a:t>Then only one can exercise choice ( Therefore, Indecisiveness) </a:t>
            </a:r>
          </a:p>
          <a:p>
            <a:r>
              <a:rPr lang="en-GB" dirty="0" smtClean="0"/>
              <a:t>Essential to grasp the role of unconscious in the understanding of psychoanalytic model of behaviour </a:t>
            </a:r>
          </a:p>
          <a:p>
            <a:r>
              <a:rPr lang="en-GB" dirty="0" smtClean="0"/>
              <a:t>Unconscious influence behaviour</a:t>
            </a:r>
          </a:p>
          <a:p>
            <a:r>
              <a:rPr lang="en-GB" dirty="0" smtClean="0"/>
              <a:t>Unconscious processes are the roots of all forms of neurotic symptoms and behaviours </a:t>
            </a:r>
          </a:p>
          <a:p>
            <a:r>
              <a:rPr lang="en-GB" dirty="0" smtClean="0"/>
              <a:t>Cure is uncovering the meaning of the symptoms , causes of the behaviour and the repressed material that interfere with healthy functioning </a:t>
            </a:r>
          </a:p>
          <a:p>
            <a:r>
              <a:rPr lang="en-GB" dirty="0" smtClean="0"/>
              <a:t>Intellectual insight alone does not resolve the symptoms</a:t>
            </a:r>
          </a:p>
          <a:p>
            <a:r>
              <a:rPr lang="en-GB" dirty="0" smtClean="0"/>
              <a:t>Old patterns (repetition) must be confronted through transference distortions.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Consciousness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State of tension that motivates us to do something</a:t>
            </a:r>
          </a:p>
          <a:p>
            <a:r>
              <a:rPr lang="en-GB" dirty="0" smtClean="0"/>
              <a:t>Develops out of conflict between the psychic structure </a:t>
            </a:r>
          </a:p>
          <a:p>
            <a:r>
              <a:rPr lang="en-GB" dirty="0" smtClean="0"/>
              <a:t>Function- to warn the impending danger </a:t>
            </a:r>
          </a:p>
          <a:p>
            <a:r>
              <a:rPr lang="en-GB" dirty="0" smtClean="0"/>
              <a:t>Reality anxiety – Proportionate to the danger in the external world</a:t>
            </a:r>
          </a:p>
          <a:p>
            <a:r>
              <a:rPr lang="en-GB" dirty="0" smtClean="0"/>
              <a:t>Neurotic anxiety- is the fear that the instincts will get out of control and do something, may invite punishment</a:t>
            </a:r>
          </a:p>
          <a:p>
            <a:r>
              <a:rPr lang="en-GB" dirty="0" smtClean="0"/>
              <a:t>Moral anxiety- fear of one’s own conscience </a:t>
            </a:r>
          </a:p>
          <a:p>
            <a:r>
              <a:rPr lang="en-GB" dirty="0" smtClean="0"/>
              <a:t>When ego cannot manage anxiety by rational or direct methods, it relies on unrealistic ones- Ego </a:t>
            </a:r>
            <a:r>
              <a:rPr lang="en-GB" dirty="0" err="1" smtClean="0"/>
              <a:t>Defense</a:t>
            </a:r>
            <a:r>
              <a:rPr lang="en-GB" dirty="0" smtClean="0"/>
              <a:t> mechanism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Anxiety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                    Immature</a:t>
            </a:r>
          </a:p>
          <a:p>
            <a:r>
              <a:rPr lang="en-GB" dirty="0" smtClean="0"/>
              <a:t> Repression</a:t>
            </a:r>
          </a:p>
          <a:p>
            <a:r>
              <a:rPr lang="en-GB" dirty="0" smtClean="0"/>
              <a:t>Denial</a:t>
            </a:r>
          </a:p>
          <a:p>
            <a:r>
              <a:rPr lang="en-GB" dirty="0" smtClean="0"/>
              <a:t>Retroflection</a:t>
            </a:r>
          </a:p>
          <a:p>
            <a:r>
              <a:rPr lang="en-GB" dirty="0" smtClean="0"/>
              <a:t>Acting out</a:t>
            </a:r>
          </a:p>
          <a:p>
            <a:r>
              <a:rPr lang="en-GB" dirty="0" smtClean="0"/>
              <a:t>Projection</a:t>
            </a:r>
          </a:p>
          <a:p>
            <a:r>
              <a:rPr lang="en-GB" dirty="0" smtClean="0"/>
              <a:t>Splitting</a:t>
            </a:r>
          </a:p>
          <a:p>
            <a:r>
              <a:rPr lang="en-GB" dirty="0" smtClean="0"/>
              <a:t>Reaction Formation</a:t>
            </a:r>
          </a:p>
          <a:p>
            <a:r>
              <a:rPr lang="en-GB" dirty="0" smtClean="0"/>
              <a:t>Conversion/</a:t>
            </a:r>
            <a:r>
              <a:rPr lang="en-GB" dirty="0" err="1" smtClean="0"/>
              <a:t>Somatization</a:t>
            </a:r>
            <a:endParaRPr lang="en-GB" dirty="0" smtClean="0"/>
          </a:p>
          <a:p>
            <a:r>
              <a:rPr lang="en-GB" dirty="0" smtClean="0"/>
              <a:t>Dissociation</a:t>
            </a:r>
          </a:p>
          <a:p>
            <a:r>
              <a:rPr lang="en-GB" dirty="0" smtClean="0"/>
              <a:t>Displacement</a:t>
            </a:r>
          </a:p>
          <a:p>
            <a:r>
              <a:rPr lang="en-GB" dirty="0" smtClean="0"/>
              <a:t>Intellectualization</a:t>
            </a:r>
          </a:p>
          <a:p>
            <a:r>
              <a:rPr lang="en-GB" dirty="0" smtClean="0"/>
              <a:t>Isolation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Some Common </a:t>
            </a:r>
            <a:r>
              <a:rPr lang="en-GB" dirty="0" err="1" smtClean="0"/>
              <a:t>Defense</a:t>
            </a:r>
            <a:r>
              <a:rPr lang="en-GB" dirty="0" smtClean="0"/>
              <a:t> Mechanisms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Altruism</a:t>
            </a:r>
          </a:p>
          <a:p>
            <a:endParaRPr lang="en-GB" dirty="0" smtClean="0"/>
          </a:p>
          <a:p>
            <a:r>
              <a:rPr lang="en-GB" dirty="0" smtClean="0"/>
              <a:t>Humour</a:t>
            </a:r>
          </a:p>
          <a:p>
            <a:endParaRPr lang="en-GB" dirty="0" smtClean="0"/>
          </a:p>
          <a:p>
            <a:r>
              <a:rPr lang="en-GB" dirty="0" smtClean="0"/>
              <a:t>Suppression</a:t>
            </a:r>
          </a:p>
          <a:p>
            <a:endParaRPr lang="en-GB" dirty="0" smtClean="0"/>
          </a:p>
          <a:p>
            <a:r>
              <a:rPr lang="en-GB" dirty="0" smtClean="0"/>
              <a:t>Anticipation</a:t>
            </a:r>
          </a:p>
          <a:p>
            <a:endParaRPr lang="en-GB" dirty="0" smtClean="0"/>
          </a:p>
          <a:p>
            <a:r>
              <a:rPr lang="en-GB" dirty="0" smtClean="0"/>
              <a:t>Sublimation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Mature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Repression </a:t>
            </a:r>
            <a:r>
              <a:rPr lang="en-GB" dirty="0" smtClean="0"/>
              <a:t>: Akin to forgetting</a:t>
            </a:r>
          </a:p>
          <a:p>
            <a:r>
              <a:rPr lang="en-GB" dirty="0" smtClean="0"/>
              <a:t>Forcing the thoughts, memories and feelings into the unconscious</a:t>
            </a:r>
          </a:p>
          <a:p>
            <a:r>
              <a:rPr lang="en-GB" dirty="0" smtClean="0"/>
              <a:t>Responsible for lapses of memory</a:t>
            </a:r>
          </a:p>
          <a:p>
            <a:r>
              <a:rPr lang="en-GB" dirty="0" smtClean="0"/>
              <a:t>Accompanied by symbolic behaviour </a:t>
            </a:r>
          </a:p>
          <a:p>
            <a:r>
              <a:rPr lang="en-GB" dirty="0" smtClean="0"/>
              <a:t>(Clothes selection- Man attracted to a female psychiatrist)</a:t>
            </a:r>
          </a:p>
          <a:p>
            <a:r>
              <a:rPr lang="en-GB" dirty="0" smtClean="0"/>
              <a:t>Denial – Unacceptable thoughts banished from awareness ( Physical disorders)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err="1" smtClean="0"/>
              <a:t>Retroflextion</a:t>
            </a:r>
            <a:endParaRPr lang="en-GB" b="1" dirty="0" smtClean="0"/>
          </a:p>
          <a:p>
            <a:r>
              <a:rPr lang="en-GB" dirty="0" smtClean="0"/>
              <a:t>Turning against the self – Deflecting it from original object to self</a:t>
            </a:r>
          </a:p>
          <a:p>
            <a:r>
              <a:rPr lang="en-GB" dirty="0" smtClean="0"/>
              <a:t>Depressive &amp; masochistic </a:t>
            </a:r>
          </a:p>
          <a:p>
            <a:r>
              <a:rPr lang="en-GB" b="1" dirty="0" err="1" smtClean="0"/>
              <a:t>Hypochondriasis</a:t>
            </a:r>
            <a:r>
              <a:rPr lang="en-GB" dirty="0" smtClean="0"/>
              <a:t>- </a:t>
            </a:r>
            <a:r>
              <a:rPr lang="en-GB" dirty="0" err="1" smtClean="0"/>
              <a:t>Retroflextion</a:t>
            </a:r>
            <a:r>
              <a:rPr lang="en-GB" dirty="0" smtClean="0"/>
              <a:t> involves </a:t>
            </a:r>
            <a:r>
              <a:rPr lang="en-GB" dirty="0" err="1" smtClean="0"/>
              <a:t>transoforming</a:t>
            </a:r>
            <a:r>
              <a:rPr lang="en-GB" dirty="0" smtClean="0"/>
              <a:t> a reproach towards others into somatic complaints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                  </a:t>
            </a:r>
            <a:r>
              <a:rPr lang="en-GB" dirty="0" smtClean="0">
                <a:solidFill>
                  <a:srgbClr val="7030A0"/>
                </a:solidFill>
              </a:rPr>
              <a:t>View of human nature</a:t>
            </a:r>
          </a:p>
          <a:p>
            <a:r>
              <a:rPr lang="en-GB" dirty="0" smtClean="0"/>
              <a:t>Deterministic </a:t>
            </a:r>
          </a:p>
          <a:p>
            <a:r>
              <a:rPr lang="en-GB" dirty="0" smtClean="0"/>
              <a:t>Behaviour is determined by unconscious forces, unconscious motivations, biological and instinctual drives </a:t>
            </a:r>
          </a:p>
          <a:p>
            <a:r>
              <a:rPr lang="en-GB" dirty="0" smtClean="0"/>
              <a:t>These evolve through key psychosexual stages in the first six years</a:t>
            </a:r>
          </a:p>
          <a:p>
            <a:r>
              <a:rPr lang="en-GB" dirty="0" smtClean="0"/>
              <a:t>PA teaches , one may through insight free oneself from the tyranny of past experiences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Concepts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smtClean="0"/>
              <a:t>Acting out- </a:t>
            </a:r>
            <a:r>
              <a:rPr lang="en-GB" dirty="0" smtClean="0"/>
              <a:t>acting on an intolerable feelings </a:t>
            </a:r>
          </a:p>
          <a:p>
            <a:r>
              <a:rPr lang="en-GB" dirty="0" smtClean="0"/>
              <a:t>Acting on an unconscious wish </a:t>
            </a:r>
          </a:p>
          <a:p>
            <a:r>
              <a:rPr lang="en-GB" dirty="0" smtClean="0"/>
              <a:t>Psychologists disapprove of </a:t>
            </a:r>
          </a:p>
          <a:p>
            <a:r>
              <a:rPr lang="en-GB" dirty="0" smtClean="0"/>
              <a:t>Projections: To defend one’s own unresolved feelings   ( Advancing behaviours- Everyone in the streets)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Spilting</a:t>
            </a:r>
            <a:r>
              <a:rPr lang="en-GB" dirty="0" smtClean="0"/>
              <a:t>- Dissociating positive and negative aspects and compartmentalizing </a:t>
            </a:r>
          </a:p>
          <a:p>
            <a:r>
              <a:rPr lang="en-GB" dirty="0" smtClean="0"/>
              <a:t>Good guys and bad guys </a:t>
            </a:r>
          </a:p>
          <a:p>
            <a:r>
              <a:rPr lang="en-GB" dirty="0" smtClean="0"/>
              <a:t>Living with </a:t>
            </a:r>
            <a:r>
              <a:rPr lang="en-GB" dirty="0" err="1" smtClean="0"/>
              <a:t>ambivelances</a:t>
            </a:r>
            <a:r>
              <a:rPr lang="en-GB" dirty="0" smtClean="0"/>
              <a:t> </a:t>
            </a:r>
          </a:p>
          <a:p>
            <a:r>
              <a:rPr lang="en-GB" dirty="0" smtClean="0"/>
              <a:t>Reaction Formation: Unconscious impulses are disallowed and </a:t>
            </a:r>
            <a:r>
              <a:rPr lang="en-GB" dirty="0" err="1" smtClean="0"/>
              <a:t>opposit</a:t>
            </a:r>
            <a:r>
              <a:rPr lang="en-GB" dirty="0" smtClean="0"/>
              <a:t> conscious attitudes and behaviours are developed </a:t>
            </a:r>
          </a:p>
          <a:p>
            <a:r>
              <a:rPr lang="en-GB" dirty="0" smtClean="0"/>
              <a:t>Woman who despises her children – Undue affection</a:t>
            </a:r>
          </a:p>
          <a:p>
            <a:r>
              <a:rPr lang="en-GB" dirty="0" smtClean="0"/>
              <a:t>Using salacious literature in schools and colleges </a:t>
            </a:r>
          </a:p>
          <a:p>
            <a:r>
              <a:rPr lang="en-GB" dirty="0" err="1" smtClean="0"/>
              <a:t>Voluntines</a:t>
            </a:r>
            <a:r>
              <a:rPr lang="en-GB" dirty="0" smtClean="0"/>
              <a:t> Day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Conversion</a:t>
            </a:r>
            <a:r>
              <a:rPr lang="en-GB" dirty="0" smtClean="0"/>
              <a:t>- Somatoform disorder </a:t>
            </a:r>
          </a:p>
          <a:p>
            <a:r>
              <a:rPr lang="en-GB" dirty="0" smtClean="0"/>
              <a:t>Symbolically expressed through body</a:t>
            </a:r>
          </a:p>
          <a:p>
            <a:r>
              <a:rPr lang="en-GB" dirty="0" smtClean="0"/>
              <a:t>Expressed through bodily symptom</a:t>
            </a:r>
          </a:p>
          <a:p>
            <a:r>
              <a:rPr lang="en-GB" dirty="0" smtClean="0"/>
              <a:t>Woman whose unacceptable impulse to kill her husband becomes paralysed</a:t>
            </a:r>
          </a:p>
          <a:p>
            <a:endParaRPr lang="en-GB" dirty="0" smtClean="0"/>
          </a:p>
          <a:p>
            <a:r>
              <a:rPr lang="en-GB" dirty="0" smtClean="0"/>
              <a:t>Dissociation: To avoid or cope with severe emotional stress </a:t>
            </a:r>
          </a:p>
          <a:p>
            <a:r>
              <a:rPr lang="en-GB" dirty="0" smtClean="0"/>
              <a:t>Sleep walking, amnesia and multiple personality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Displacement</a:t>
            </a:r>
            <a:r>
              <a:rPr lang="en-GB" dirty="0" smtClean="0"/>
              <a:t> </a:t>
            </a:r>
          </a:p>
          <a:p>
            <a:r>
              <a:rPr lang="en-GB" dirty="0" smtClean="0"/>
              <a:t>  Redirects feelings from an original object to a more acceptable or less dangerous substitute</a:t>
            </a:r>
          </a:p>
          <a:p>
            <a:endParaRPr lang="en-GB" dirty="0" smtClean="0"/>
          </a:p>
          <a:p>
            <a:r>
              <a:rPr lang="en-GB" b="1" dirty="0" smtClean="0"/>
              <a:t>Intellectualization</a:t>
            </a:r>
          </a:p>
          <a:p>
            <a:r>
              <a:rPr lang="en-GB" dirty="0" smtClean="0"/>
              <a:t>To avoid strong feelings ( Not in our hands)</a:t>
            </a:r>
          </a:p>
          <a:p>
            <a:r>
              <a:rPr lang="en-GB" dirty="0" smtClean="0"/>
              <a:t>Thinking about instinctual wishes in affectively bland terms to avoid experiencing strong emotions ( Not getting a position- Don’t deserve it)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smtClean="0"/>
              <a:t>Isolation of affect</a:t>
            </a:r>
          </a:p>
          <a:p>
            <a:r>
              <a:rPr lang="en-GB" dirty="0" smtClean="0"/>
              <a:t>Separation of feelings from an idea</a:t>
            </a:r>
          </a:p>
          <a:p>
            <a:r>
              <a:rPr lang="en-GB" dirty="0" smtClean="0"/>
              <a:t>Banishing into consciousness</a:t>
            </a:r>
          </a:p>
          <a:p>
            <a:r>
              <a:rPr lang="en-GB" dirty="0" smtClean="0"/>
              <a:t>Obsessive –compulsive personality styles </a:t>
            </a:r>
          </a:p>
          <a:p>
            <a:r>
              <a:rPr lang="en-GB" dirty="0" smtClean="0"/>
              <a:t>(Husband who is angry with wife may not express her anger, but finding out ways to hurt her)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b="1" dirty="0" smtClean="0"/>
              <a:t>Altruism</a:t>
            </a:r>
          </a:p>
          <a:p>
            <a:r>
              <a:rPr lang="en-GB" dirty="0" smtClean="0"/>
              <a:t>Instinctual and gratifying service to others </a:t>
            </a:r>
          </a:p>
          <a:p>
            <a:r>
              <a:rPr lang="en-GB" dirty="0" smtClean="0"/>
              <a:t>Philanthropy or public service  ( Unlike Reaction formation)</a:t>
            </a:r>
          </a:p>
          <a:p>
            <a:r>
              <a:rPr lang="en-GB" b="1" dirty="0" err="1" smtClean="0"/>
              <a:t>Humor</a:t>
            </a:r>
            <a:r>
              <a:rPr lang="en-GB" dirty="0" smtClean="0"/>
              <a:t>- Forbidden wishes can be expressed in comic fashion</a:t>
            </a:r>
          </a:p>
          <a:p>
            <a:r>
              <a:rPr lang="en-GB" b="1" dirty="0" smtClean="0"/>
              <a:t>Suppression-</a:t>
            </a:r>
            <a:r>
              <a:rPr lang="en-GB" dirty="0" smtClean="0"/>
              <a:t> Conscious effort to postpone paying attention to an unpleasant subject Minimising misfortunes</a:t>
            </a:r>
          </a:p>
          <a:p>
            <a:r>
              <a:rPr lang="en-GB" dirty="0" smtClean="0"/>
              <a:t>Keeping a stiff upper lip</a:t>
            </a:r>
          </a:p>
          <a:p>
            <a:r>
              <a:rPr lang="en-GB" dirty="0" smtClean="0"/>
              <a:t>I ‘</a:t>
            </a:r>
            <a:r>
              <a:rPr lang="en-GB" dirty="0" err="1" smtClean="0"/>
              <a:t>ll</a:t>
            </a:r>
            <a:r>
              <a:rPr lang="en-GB" dirty="0" smtClean="0"/>
              <a:t> think about that tomorrow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M DM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b="1" dirty="0" smtClean="0"/>
              <a:t>Anticipation-</a:t>
            </a:r>
            <a:r>
              <a:rPr lang="en-GB" dirty="0" smtClean="0"/>
              <a:t> Planning for a future discomfort in a realistic fashion to decrease anxiety</a:t>
            </a:r>
          </a:p>
          <a:p>
            <a:r>
              <a:rPr lang="en-GB" dirty="0" smtClean="0"/>
              <a:t>Impending separation from a loved one</a:t>
            </a:r>
          </a:p>
          <a:p>
            <a:endParaRPr lang="en-GB" dirty="0" smtClean="0"/>
          </a:p>
          <a:p>
            <a:r>
              <a:rPr lang="en-GB" b="1" dirty="0" smtClean="0"/>
              <a:t>Sublimation</a:t>
            </a:r>
            <a:r>
              <a:rPr lang="en-GB" dirty="0" smtClean="0"/>
              <a:t>- supports much of civilization</a:t>
            </a:r>
          </a:p>
          <a:p>
            <a:r>
              <a:rPr lang="en-GB" dirty="0" smtClean="0"/>
              <a:t>Sexual &amp; aggressive impulses into personally and socially acceptable channels. Sports, aggression is tamed</a:t>
            </a:r>
          </a:p>
          <a:p>
            <a:r>
              <a:rPr lang="en-GB" dirty="0" smtClean="0"/>
              <a:t>Aggression is channelled but not inhibited </a:t>
            </a:r>
          </a:p>
          <a:p>
            <a:r>
              <a:rPr lang="en-GB" dirty="0" smtClean="0"/>
              <a:t>Many artistic endeavours – sublimated libidinal energies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 DM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Three early stages of development usually people bring to counseling </a:t>
            </a:r>
          </a:p>
          <a:p>
            <a:r>
              <a:rPr lang="en-US" dirty="0" smtClean="0"/>
              <a:t>Gratification Vs. Deprivation </a:t>
            </a:r>
          </a:p>
          <a:p>
            <a:r>
              <a:rPr lang="en-US" dirty="0" smtClean="0"/>
              <a:t>Stage 1 : Oral stage – Libido – Pleasure -Zone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Oral gratification- Trust, Accepting   other, forming interpersonal relationships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Oral fixation: Mistrust, rejection, inability form relationships – Mental Health issues ( Borderline personality disorder, paranoia, Addictions to alcohol )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Personality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10874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ORAL INCORPORATIVE BEHAVIOUR </a:t>
            </a:r>
          </a:p>
          <a:p>
            <a:r>
              <a:rPr lang="en-GB" dirty="0" smtClean="0"/>
              <a:t>Stimulation of the Mouth – then it is developed to the other parts of the body</a:t>
            </a:r>
          </a:p>
          <a:p>
            <a:r>
              <a:rPr lang="en-GB" dirty="0" smtClean="0"/>
              <a:t>Adults who exhibit ( excessive eating, chewing, talking ,smoking and drinking)</a:t>
            </a:r>
          </a:p>
          <a:p>
            <a:r>
              <a:rPr lang="en-GB" dirty="0" smtClean="0"/>
              <a:t>Due to oral fixation</a:t>
            </a:r>
          </a:p>
          <a:p>
            <a:r>
              <a:rPr lang="en-GB" dirty="0" smtClean="0"/>
              <a:t>Deprivation during infancy is assumed to lead problems into adulthood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Oral stage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Oral aggressive period- while the infant </a:t>
            </a:r>
            <a:r>
              <a:rPr lang="en-GB" dirty="0" err="1" smtClean="0"/>
              <a:t>teeths</a:t>
            </a:r>
            <a:endParaRPr lang="en-GB" dirty="0" smtClean="0"/>
          </a:p>
          <a:p>
            <a:r>
              <a:rPr lang="en-GB" dirty="0" smtClean="0"/>
              <a:t>Adult Characteristics- Sarcasm, hostility, aggression, gossip and making teething comments are related to events of this developmental period</a:t>
            </a:r>
          </a:p>
          <a:p>
            <a:r>
              <a:rPr lang="en-GB" dirty="0" smtClean="0"/>
              <a:t>Greediness and acquisitiveness- not enough getting food or love </a:t>
            </a:r>
          </a:p>
          <a:p>
            <a:r>
              <a:rPr lang="en-GB" dirty="0" smtClean="0"/>
              <a:t>Material things are substitutes for what they really want – food and love </a:t>
            </a:r>
          </a:p>
          <a:p>
            <a:r>
              <a:rPr lang="en-GB" dirty="0" smtClean="0"/>
              <a:t>Mistrust , fear of reaching out to others, rejection of affection , fear of loving , low self esteem, isolation and withdrawal and inability to form /maintain relationships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Oral stage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/>
              <a:t>Central</a:t>
            </a:r>
          </a:p>
          <a:p>
            <a:r>
              <a:rPr lang="en-GB" dirty="0" smtClean="0"/>
              <a:t>Life </a:t>
            </a:r>
            <a:r>
              <a:rPr lang="en-GB" dirty="0" err="1" smtClean="0"/>
              <a:t>insinticts</a:t>
            </a:r>
            <a:r>
              <a:rPr lang="en-GB" dirty="0" smtClean="0"/>
              <a:t> </a:t>
            </a:r>
          </a:p>
          <a:p>
            <a:r>
              <a:rPr lang="en-GB" dirty="0" smtClean="0"/>
              <a:t>Libido to sexual energy</a:t>
            </a:r>
          </a:p>
          <a:p>
            <a:r>
              <a:rPr lang="en-GB" dirty="0" smtClean="0"/>
              <a:t>Broadened to include the energy of all  life instincts</a:t>
            </a:r>
          </a:p>
          <a:p>
            <a:r>
              <a:rPr lang="en-GB" dirty="0" smtClean="0"/>
              <a:t>Serve the purpose of the survival</a:t>
            </a:r>
          </a:p>
          <a:p>
            <a:r>
              <a:rPr lang="en-GB" dirty="0" smtClean="0"/>
              <a:t>Libido- source of motivation that encompasses sexual energy but goes beyond it</a:t>
            </a:r>
          </a:p>
          <a:p>
            <a:r>
              <a:rPr lang="en-GB" dirty="0" smtClean="0"/>
              <a:t>Goal of life- gaining pleasure and avoiding pain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Instincts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Stage 2: Anal Stage: Zone  (1-3)</a:t>
            </a:r>
          </a:p>
          <a:p>
            <a:r>
              <a:rPr lang="en-US" dirty="0"/>
              <a:t> </a:t>
            </a:r>
            <a:r>
              <a:rPr lang="en-US" dirty="0" smtClean="0"/>
              <a:t>             Learning independence, accepting personal power, learning to express feelings such as rage and aggression ( negative feelings)</a:t>
            </a:r>
          </a:p>
          <a:p>
            <a:r>
              <a:rPr lang="en-GB" dirty="0" smtClean="0"/>
              <a:t>Control over the bowels- Far reaching effects on their personality traits </a:t>
            </a:r>
          </a:p>
          <a:p>
            <a:r>
              <a:rPr lang="en-US" dirty="0" smtClean="0"/>
              <a:t>Parental discipline and attitudes have significant consequences for child’s later personality development- OCD, Phobia 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79032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Children also exercise their power</a:t>
            </a:r>
          </a:p>
          <a:p>
            <a:r>
              <a:rPr lang="en-GB" dirty="0" smtClean="0"/>
              <a:t>Withholding their </a:t>
            </a:r>
            <a:r>
              <a:rPr lang="en-GB" dirty="0" err="1" smtClean="0"/>
              <a:t>feces</a:t>
            </a:r>
            <a:r>
              <a:rPr lang="en-GB" dirty="0" smtClean="0"/>
              <a:t> or defecating at inappropriate times</a:t>
            </a:r>
          </a:p>
          <a:p>
            <a:r>
              <a:rPr lang="en-GB" dirty="0" smtClean="0"/>
              <a:t>Strict toilet training resulting in </a:t>
            </a:r>
            <a:r>
              <a:rPr lang="en-GB" dirty="0" err="1" smtClean="0"/>
              <a:t>inappropriae</a:t>
            </a:r>
            <a:r>
              <a:rPr lang="en-GB" dirty="0" smtClean="0"/>
              <a:t> places and times </a:t>
            </a:r>
          </a:p>
          <a:p>
            <a:r>
              <a:rPr lang="en-GB" dirty="0" smtClean="0"/>
              <a:t>Later adulthood characteristics like cruelty, anger and extreme disorderliness- anal aggressive personality</a:t>
            </a:r>
          </a:p>
          <a:p>
            <a:r>
              <a:rPr lang="en-GB" dirty="0" smtClean="0"/>
              <a:t>Parents praise – Importance of this activity </a:t>
            </a:r>
          </a:p>
          <a:p>
            <a:r>
              <a:rPr lang="en-GB" dirty="0" smtClean="0"/>
              <a:t>Need for productivity </a:t>
            </a:r>
          </a:p>
          <a:p>
            <a:r>
              <a:rPr lang="en-GB" dirty="0" smtClean="0"/>
              <a:t>Child will develop lot of negative feelings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Anal stage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Adults develop fixation revolving around extreme orderliness, hoarding, stubbornness and stinginess – This is known as anal-retentive personality </a:t>
            </a:r>
          </a:p>
          <a:p>
            <a:r>
              <a:rPr lang="en-GB" b="1" i="1" u="sng" dirty="0" smtClean="0"/>
              <a:t>Accept anger  and hostility towards those who love </a:t>
            </a:r>
          </a:p>
          <a:p>
            <a:r>
              <a:rPr lang="en-GB" dirty="0" smtClean="0"/>
              <a:t>These feelings were bad  and parental acceptance would be withheld  if they expressed, so they repressed</a:t>
            </a:r>
          </a:p>
          <a:p>
            <a:r>
              <a:rPr lang="en-GB" dirty="0" smtClean="0"/>
              <a:t>Do this here/there </a:t>
            </a:r>
          </a:p>
          <a:p>
            <a:r>
              <a:rPr lang="en-GB" dirty="0" smtClean="0"/>
              <a:t>Lost touch with potential for power </a:t>
            </a:r>
          </a:p>
          <a:p>
            <a:r>
              <a:rPr lang="en-GB" dirty="0" smtClean="0"/>
              <a:t>Struggle to define who they are and what they are capable of.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 stage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Phallic Stage : Genitalia as the erogenous zone- Libido centers- Basic conflicts center around unconscious incestuous relationship</a:t>
            </a:r>
          </a:p>
          <a:p>
            <a:r>
              <a:rPr lang="en-US" dirty="0" smtClean="0"/>
              <a:t>Oedipus complex- Male Phallic stage– Parent of opposite sex – because of threatening nature , repressed </a:t>
            </a:r>
          </a:p>
          <a:p>
            <a:r>
              <a:rPr lang="en-US" dirty="0" smtClean="0"/>
              <a:t>Girls- Electra Complex </a:t>
            </a:r>
          </a:p>
          <a:p>
            <a:r>
              <a:rPr lang="en-GB" dirty="0" smtClean="0"/>
              <a:t>Possess the parent of the opposite sex comes the wish to do away with the competition- of the same sex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the parents respond verbally and nonverbally has an impact on sexual attitudes and feelings that child develops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      Ages 3-6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396905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Boy in fantasy and in behaviour exhibits sexual longing for the boy</a:t>
            </a:r>
          </a:p>
          <a:p>
            <a:r>
              <a:rPr lang="en-GB" dirty="0" smtClean="0"/>
              <a:t>More powerful the father – rival – repression has already begun</a:t>
            </a:r>
          </a:p>
          <a:p>
            <a:r>
              <a:rPr lang="en-GB" dirty="0" smtClean="0"/>
              <a:t>Specific fears- Castration anxiety- Cut off</a:t>
            </a:r>
          </a:p>
          <a:p>
            <a:r>
              <a:rPr lang="en-GB" dirty="0" smtClean="0"/>
              <a:t>Fear is increased when he sees the absence of penis in the girls </a:t>
            </a:r>
          </a:p>
          <a:p>
            <a:r>
              <a:rPr lang="en-GB" dirty="0" smtClean="0"/>
              <a:t>Fear of losing his prized possession </a:t>
            </a:r>
          </a:p>
          <a:p>
            <a:r>
              <a:rPr lang="en-GB" dirty="0" smtClean="0"/>
              <a:t>Represses his longings for the mother</a:t>
            </a:r>
          </a:p>
          <a:p>
            <a:r>
              <a:rPr lang="en-GB" dirty="0" smtClean="0"/>
              <a:t>If he cannot beat him rather join him </a:t>
            </a:r>
          </a:p>
          <a:p>
            <a:r>
              <a:rPr lang="en-GB" dirty="0" smtClean="0"/>
              <a:t>More acceptable forms of affection </a:t>
            </a:r>
          </a:p>
          <a:p>
            <a:r>
              <a:rPr lang="en-GB" dirty="0" smtClean="0"/>
              <a:t>Vicarious satisfaction </a:t>
            </a:r>
          </a:p>
          <a:p>
            <a:r>
              <a:rPr lang="en-GB" dirty="0" smtClean="0"/>
              <a:t>Becomes more like his father, adopt many of his father’s mannerisms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Many controversies regarding female phallic stage</a:t>
            </a:r>
          </a:p>
          <a:p>
            <a:r>
              <a:rPr lang="en-GB" dirty="0" smtClean="0"/>
              <a:t>Girls first object of love is mother , but love is transferred to the father </a:t>
            </a:r>
          </a:p>
          <a:p>
            <a:r>
              <a:rPr lang="en-GB" dirty="0" smtClean="0"/>
              <a:t>She develops negatives feelings especially when she observes the absence of a penis, condition known as penis envy</a:t>
            </a:r>
          </a:p>
          <a:p>
            <a:r>
              <a:rPr lang="en-GB" dirty="0" smtClean="0"/>
              <a:t>Compete with the mother for father’s attention</a:t>
            </a:r>
          </a:p>
          <a:p>
            <a:r>
              <a:rPr lang="en-GB" dirty="0" smtClean="0"/>
              <a:t>Penis envy is girl’s counterpart to the boy’s castration anxiety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Electra complex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Sexuality is misunderstood</a:t>
            </a:r>
          </a:p>
          <a:p>
            <a:r>
              <a:rPr lang="en-GB" dirty="0" smtClean="0"/>
              <a:t>Sexuality refers to organ pleasure of any kind</a:t>
            </a:r>
          </a:p>
          <a:p>
            <a:r>
              <a:rPr lang="en-GB" dirty="0" smtClean="0"/>
              <a:t>Sexuality is more diffused- Not meaning the sexual act</a:t>
            </a:r>
          </a:p>
          <a:p>
            <a:r>
              <a:rPr lang="en-GB" dirty="0" smtClean="0"/>
              <a:t>Curiosity  about sex is aroused –</a:t>
            </a:r>
          </a:p>
          <a:p>
            <a:r>
              <a:rPr lang="en-GB" dirty="0" smtClean="0"/>
              <a:t>Sex role identification is the developmental task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334451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the above three stages- narcissistic- self centeredness – inner world</a:t>
            </a:r>
            <a:endParaRPr lang="en-US" dirty="0" smtClean="0"/>
          </a:p>
          <a:p>
            <a:r>
              <a:rPr lang="en-GB" dirty="0" smtClean="0"/>
              <a:t>Moving to – External reality </a:t>
            </a:r>
            <a:endParaRPr lang="en-US" dirty="0" smtClean="0"/>
          </a:p>
          <a:p>
            <a:r>
              <a:rPr lang="en-US" dirty="0" smtClean="0"/>
              <a:t>Quiescent interests are developed after the torment of sexual impulses of preceding years </a:t>
            </a:r>
          </a:p>
          <a:p>
            <a:r>
              <a:rPr lang="en-US" dirty="0" smtClean="0"/>
              <a:t>Sexual interests are replaced by school, play mates, sports and range of new activities </a:t>
            </a:r>
          </a:p>
          <a:p>
            <a:r>
              <a:rPr lang="en-US" dirty="0" smtClean="0"/>
              <a:t>Time of socialization </a:t>
            </a:r>
          </a:p>
          <a:p>
            <a:r>
              <a:rPr lang="en-US" dirty="0" smtClean="0"/>
              <a:t>Towards forming relationships with others </a:t>
            </a:r>
            <a:endParaRPr lang="en-IN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Stage Ages 6-12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Old themes of phallic stage are revived </a:t>
            </a:r>
          </a:p>
          <a:p>
            <a:r>
              <a:rPr lang="en-US" dirty="0" smtClean="0"/>
              <a:t>Though there are societal restrictions and taboos adolescents can deal with socially acceptable activities </a:t>
            </a:r>
          </a:p>
          <a:p>
            <a:r>
              <a:rPr lang="en-GB" dirty="0" smtClean="0"/>
              <a:t>Turning away from narcissistic to </a:t>
            </a:r>
            <a:r>
              <a:rPr lang="en-GB" dirty="0" err="1" smtClean="0"/>
              <a:t>Altrusitic</a:t>
            </a:r>
            <a:r>
              <a:rPr lang="en-GB" dirty="0" smtClean="0"/>
              <a:t> </a:t>
            </a:r>
          </a:p>
          <a:p>
            <a:r>
              <a:rPr lang="en-GB" dirty="0" smtClean="0"/>
              <a:t>Goals of </a:t>
            </a:r>
            <a:r>
              <a:rPr lang="en-GB" dirty="0" err="1" smtClean="0"/>
              <a:t>lieben</a:t>
            </a:r>
            <a:r>
              <a:rPr lang="en-GB" dirty="0" smtClean="0"/>
              <a:t> und </a:t>
            </a:r>
            <a:r>
              <a:rPr lang="en-GB" dirty="0" err="1" smtClean="0"/>
              <a:t>arbeiten</a:t>
            </a:r>
            <a:r>
              <a:rPr lang="en-GB" dirty="0" smtClean="0"/>
              <a:t> </a:t>
            </a:r>
          </a:p>
          <a:p>
            <a:r>
              <a:rPr lang="en-GB" dirty="0" smtClean="0"/>
              <a:t>To love and work </a:t>
            </a:r>
          </a:p>
          <a:p>
            <a:r>
              <a:rPr lang="en-GB" dirty="0" smtClean="0"/>
              <a:t>Loving and working bring paramount satisfaction and derive satisfaction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PD   Genital Stage  Ages 12-18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001878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Core characteristics of mature adult is the freedom to love and work. Freedom from parental influence and capacity to care for others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Ages 18-35 Genital stage continues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3733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Aggressive drives</a:t>
            </a:r>
          </a:p>
          <a:p>
            <a:r>
              <a:rPr lang="en-GB" dirty="0" smtClean="0"/>
              <a:t>Unconscious wish to die or hurt themselves or others</a:t>
            </a:r>
          </a:p>
          <a:p>
            <a:r>
              <a:rPr lang="en-GB" dirty="0" smtClean="0"/>
              <a:t>Sexual drives and aggressive drives are powerful determinants </a:t>
            </a:r>
          </a:p>
          <a:p>
            <a:r>
              <a:rPr lang="en-GB" dirty="0" smtClean="0"/>
              <a:t>Why people act as they do</a:t>
            </a:r>
          </a:p>
          <a:p>
            <a:r>
              <a:rPr lang="en-GB" dirty="0" smtClean="0"/>
              <a:t>Conflicts between LI (Eros) and death instincts  ( known as </a:t>
            </a:r>
            <a:r>
              <a:rPr lang="en-GB" dirty="0" err="1" smtClean="0"/>
              <a:t>Thanatos</a:t>
            </a:r>
            <a:r>
              <a:rPr lang="en-GB" dirty="0" smtClean="0"/>
              <a:t>)</a:t>
            </a:r>
          </a:p>
          <a:p>
            <a:r>
              <a:rPr lang="en-GB" dirty="0" smtClean="0"/>
              <a:t>How to manage aggressive drive ( Civilization and its discontents)</a:t>
            </a:r>
          </a:p>
          <a:p>
            <a:r>
              <a:rPr lang="en-GB" dirty="0" smtClean="0"/>
              <a:t>Human race can be exterminated</a:t>
            </a:r>
          </a:p>
          <a:p>
            <a:r>
              <a:rPr lang="en-GB" dirty="0" smtClean="0"/>
              <a:t>How much more true is this today that in Freud’s time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Death instincts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Goals</a:t>
            </a:r>
          </a:p>
          <a:p>
            <a:r>
              <a:rPr lang="en-GB" dirty="0" smtClean="0"/>
              <a:t>1. Make the unconscious conscious</a:t>
            </a:r>
          </a:p>
          <a:p>
            <a:r>
              <a:rPr lang="en-GB" dirty="0" smtClean="0"/>
              <a:t>2. Strengthen the ego so that the behaviour is based more on reality and less on instinctual cravings </a:t>
            </a:r>
          </a:p>
          <a:p>
            <a:r>
              <a:rPr lang="en-GB" dirty="0" smtClean="0"/>
              <a:t>3, Childhood experiences are reconstructed, discussed , interpreted and analyzed</a:t>
            </a:r>
          </a:p>
          <a:p>
            <a:r>
              <a:rPr lang="en-GB" dirty="0" smtClean="0"/>
              <a:t>4. Oriented toward achieving insight, not just intellectual understanding but with feelings and memories associated with this self understanding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Therapetutic</a:t>
            </a:r>
            <a:r>
              <a:rPr lang="en-GB" dirty="0" smtClean="0"/>
              <a:t> Process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‘Blank screen’ approach</a:t>
            </a:r>
          </a:p>
          <a:p>
            <a:r>
              <a:rPr lang="en-GB" dirty="0" err="1" smtClean="0"/>
              <a:t>Ananymous</a:t>
            </a:r>
            <a:endParaRPr lang="en-GB" dirty="0" smtClean="0"/>
          </a:p>
          <a:p>
            <a:r>
              <a:rPr lang="en-GB" dirty="0" smtClean="0"/>
              <a:t>Neutral</a:t>
            </a:r>
          </a:p>
          <a:p>
            <a:r>
              <a:rPr lang="en-GB" dirty="0" smtClean="0"/>
              <a:t>Transference relationships which will foster projections on them</a:t>
            </a:r>
          </a:p>
          <a:p>
            <a:r>
              <a:rPr lang="en-GB" dirty="0" smtClean="0"/>
              <a:t>Significant other of the client </a:t>
            </a:r>
          </a:p>
          <a:p>
            <a:r>
              <a:rPr lang="en-GB" dirty="0" smtClean="0"/>
              <a:t>‘Grist for the mill’</a:t>
            </a:r>
          </a:p>
          <a:p>
            <a:r>
              <a:rPr lang="en-GB" dirty="0" smtClean="0"/>
              <a:t>Who is a healthy person?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Therapist Function and Role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Analyst listens while </a:t>
            </a:r>
            <a:r>
              <a:rPr lang="en-GB" dirty="0" err="1" smtClean="0"/>
              <a:t>Analysand</a:t>
            </a:r>
            <a:r>
              <a:rPr lang="en-GB" dirty="0" smtClean="0"/>
              <a:t> does most of the talking </a:t>
            </a:r>
          </a:p>
          <a:p>
            <a:r>
              <a:rPr lang="en-GB" dirty="0" smtClean="0"/>
              <a:t>To teach clients the meaning of these processes </a:t>
            </a:r>
          </a:p>
          <a:p>
            <a:r>
              <a:rPr lang="en-GB" dirty="0" err="1" smtClean="0"/>
              <a:t>Analysand's</a:t>
            </a:r>
            <a:r>
              <a:rPr lang="en-GB" dirty="0" smtClean="0"/>
              <a:t> feelings toward the therapist </a:t>
            </a:r>
          </a:p>
          <a:p>
            <a:r>
              <a:rPr lang="en-GB" dirty="0" smtClean="0"/>
              <a:t>It is more like putting the pieces together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Long term commitment</a:t>
            </a:r>
          </a:p>
          <a:p>
            <a:r>
              <a:rPr lang="en-GB" dirty="0" smtClean="0"/>
              <a:t>Three to five years</a:t>
            </a:r>
          </a:p>
          <a:p>
            <a:r>
              <a:rPr lang="en-GB" dirty="0" smtClean="0"/>
              <a:t>Lying on a couch encourages deep and uncensored reflections </a:t>
            </a:r>
          </a:p>
          <a:p>
            <a:r>
              <a:rPr lang="en-GB" dirty="0" smtClean="0"/>
              <a:t>Fosters projections (Classical )</a:t>
            </a:r>
          </a:p>
          <a:p>
            <a:r>
              <a:rPr lang="en-GB" dirty="0" smtClean="0"/>
              <a:t>Root causes of their historical problems </a:t>
            </a:r>
          </a:p>
          <a:p>
            <a:r>
              <a:rPr lang="en-GB" dirty="0" smtClean="0"/>
              <a:t>No Radical decisions</a:t>
            </a:r>
          </a:p>
          <a:p>
            <a:r>
              <a:rPr lang="en-GB" dirty="0" smtClean="0"/>
              <a:t>Insight into how environments affect them and how they affect the environment and a reduced defensiveness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Client’s Experience in Therapy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Transference is the core </a:t>
            </a:r>
          </a:p>
          <a:p>
            <a:r>
              <a:rPr lang="en-GB" dirty="0" smtClean="0"/>
              <a:t>Transference allows clients to understand and resolve unresolved business from these past relationships.</a:t>
            </a:r>
          </a:p>
          <a:p>
            <a:r>
              <a:rPr lang="en-GB" dirty="0" smtClean="0"/>
              <a:t>Current substitute for significant others </a:t>
            </a:r>
          </a:p>
          <a:p>
            <a:r>
              <a:rPr lang="en-GB" dirty="0" smtClean="0"/>
              <a:t>Positive transference towards the therapist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Working-through Process </a:t>
            </a:r>
          </a:p>
          <a:p>
            <a:r>
              <a:rPr lang="en-GB" dirty="0" smtClean="0"/>
              <a:t>Not only become aware of unconscious material but also achieve some level of freedom from infantile strivings total love and acceptance from parental figures </a:t>
            </a:r>
          </a:p>
          <a:p>
            <a:r>
              <a:rPr lang="en-GB" dirty="0" smtClean="0"/>
              <a:t>Narcissistic disorders may improve with repeated acknowledgements of the past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 to provide themselves with reassurances rather than seeking confirmations from the others  </a:t>
            </a:r>
          </a:p>
          <a:p>
            <a:r>
              <a:rPr lang="en-GB" dirty="0" smtClean="0"/>
              <a:t>Notion of never becoming completely free of past experiences has significant implications for the therapist</a:t>
            </a:r>
          </a:p>
          <a:p>
            <a:r>
              <a:rPr lang="en-GB" dirty="0" smtClean="0"/>
              <a:t>May lead to counter transference- Dependence tendency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1. Maintaining the Analytic framework</a:t>
            </a:r>
          </a:p>
          <a:p>
            <a:r>
              <a:rPr lang="en-GB" dirty="0" smtClean="0"/>
              <a:t>Talk – Catharsis- Insight- working through the unconscious material</a:t>
            </a:r>
          </a:p>
          <a:p>
            <a:r>
              <a:rPr lang="en-GB" dirty="0" smtClean="0"/>
              <a:t>Analyst’s relative anonymity, regularity, consistency of meetings, starting and ending of sessions –(Feeding an infant)</a:t>
            </a:r>
          </a:p>
          <a:p>
            <a:r>
              <a:rPr lang="en-GB" dirty="0" smtClean="0"/>
              <a:t>Minimise departures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Application : Therapeutic Techniques and procedures 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Saying whatever comes to mind – Basic rule </a:t>
            </a:r>
          </a:p>
          <a:p>
            <a:r>
              <a:rPr lang="en-GB" dirty="0" smtClean="0"/>
              <a:t>Painful, silly, trivial, illogical, irrelevant </a:t>
            </a:r>
          </a:p>
          <a:p>
            <a:r>
              <a:rPr lang="en-GB" dirty="0" smtClean="0"/>
              <a:t>Central technique, No censorship </a:t>
            </a:r>
          </a:p>
          <a:p>
            <a:r>
              <a:rPr lang="en-GB" dirty="0" smtClean="0"/>
              <a:t>Lie on the couch (Classical)</a:t>
            </a:r>
          </a:p>
          <a:p>
            <a:r>
              <a:rPr lang="en-GB" dirty="0" smtClean="0"/>
              <a:t>Surface content, hidden meaning </a:t>
            </a:r>
          </a:p>
          <a:p>
            <a:r>
              <a:rPr lang="en-GB" dirty="0" smtClean="0"/>
              <a:t>Listening with the third ear</a:t>
            </a:r>
          </a:p>
          <a:p>
            <a:r>
              <a:rPr lang="en-GB" dirty="0" smtClean="0"/>
              <a:t>Areas that clients do not discuss are more significant </a:t>
            </a:r>
          </a:p>
          <a:p>
            <a:r>
              <a:rPr lang="en-GB" dirty="0" smtClean="0"/>
              <a:t>Client must determine the actual meaning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Free Association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 pointing out the meanings of free association, resistances, dreams, therapeutic relationships</a:t>
            </a:r>
          </a:p>
          <a:p>
            <a:r>
              <a:rPr lang="en-GB" dirty="0" smtClean="0"/>
              <a:t>Ego to assimilate the new material </a:t>
            </a:r>
          </a:p>
          <a:p>
            <a:r>
              <a:rPr lang="en-GB" dirty="0" smtClean="0"/>
              <a:t>Therapist uses clients reactions as gauge</a:t>
            </a:r>
          </a:p>
          <a:p>
            <a:r>
              <a:rPr lang="en-GB" dirty="0" smtClean="0"/>
              <a:t>2.Interpretation should always start from the surface</a:t>
            </a:r>
          </a:p>
          <a:p>
            <a:r>
              <a:rPr lang="en-GB" dirty="0" smtClean="0"/>
              <a:t>3. Point out a resistance / </a:t>
            </a:r>
            <a:r>
              <a:rPr lang="en-GB" dirty="0" err="1" smtClean="0"/>
              <a:t>Defense</a:t>
            </a:r>
            <a:r>
              <a:rPr lang="en-GB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3.Interpretation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1. Structure of personality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2. Topographic model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Two models of mental life 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Dreams are royal road to unconsciousness</a:t>
            </a:r>
          </a:p>
          <a:p>
            <a:r>
              <a:rPr lang="en-GB" dirty="0" smtClean="0"/>
              <a:t>Two levels</a:t>
            </a:r>
          </a:p>
          <a:p>
            <a:r>
              <a:rPr lang="en-GB" dirty="0" smtClean="0"/>
              <a:t>Latent content – hidden, symbolic, unconscious motives, sexual and aggressive impulses are transformed into </a:t>
            </a:r>
          </a:p>
          <a:p>
            <a:r>
              <a:rPr lang="en-GB" dirty="0" smtClean="0"/>
              <a:t>Manifest Content </a:t>
            </a:r>
          </a:p>
          <a:p>
            <a:r>
              <a:rPr lang="en-GB" dirty="0" smtClean="0"/>
              <a:t>Unlock repression that has kept from consciousness and relate it to the present struggle </a:t>
            </a:r>
          </a:p>
          <a:p>
            <a:r>
              <a:rPr lang="en-GB" dirty="0" smtClean="0"/>
              <a:t>Understanding to the current functioning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Dream Analysis 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Anything that works against the process</a:t>
            </a:r>
          </a:p>
          <a:p>
            <a:endParaRPr lang="en-GB" dirty="0" smtClean="0"/>
          </a:p>
          <a:p>
            <a:r>
              <a:rPr lang="en-GB" dirty="0" smtClean="0"/>
              <a:t>Fosters the status quo and gets in the way of the change </a:t>
            </a:r>
          </a:p>
          <a:p>
            <a:endParaRPr lang="en-GB" dirty="0" smtClean="0"/>
          </a:p>
          <a:p>
            <a:r>
              <a:rPr lang="en-GB" dirty="0" smtClean="0"/>
              <a:t>Prevents the client to gain insights </a:t>
            </a:r>
            <a:r>
              <a:rPr lang="en-US" dirty="0" smtClean="0"/>
              <a:t>, gratifications 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5. Analysis and interpretation of Resistance 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r>
              <a:rPr lang="en-GB" sz="11200" dirty="0" smtClean="0"/>
              <a:t>To experience a variety of feelings that would otherwise be inaccessible</a:t>
            </a:r>
          </a:p>
          <a:p>
            <a:endParaRPr lang="en-GB" sz="11200" dirty="0" smtClean="0"/>
          </a:p>
          <a:p>
            <a:r>
              <a:rPr lang="en-GB" sz="11200" dirty="0" smtClean="0"/>
              <a:t>To achieve here and now insight of the past and the current functioning </a:t>
            </a:r>
          </a:p>
          <a:p>
            <a:endParaRPr lang="en-GB" sz="11200" dirty="0" smtClean="0"/>
          </a:p>
          <a:p>
            <a:r>
              <a:rPr lang="en-GB" sz="11200" dirty="0" smtClean="0"/>
              <a:t>I had a dream  </a:t>
            </a:r>
          </a:p>
          <a:p>
            <a:endParaRPr lang="en-GB" sz="11200" dirty="0" smtClean="0"/>
          </a:p>
          <a:p>
            <a:r>
              <a:rPr lang="en-GB" sz="11200" dirty="0" smtClean="0"/>
              <a:t>I forgot to bring my Credit card</a:t>
            </a:r>
          </a:p>
          <a:p>
            <a:endParaRPr lang="en-GB" sz="11200" dirty="0" smtClean="0"/>
          </a:p>
          <a:p>
            <a:r>
              <a:rPr lang="en-GB" sz="11200" dirty="0" smtClean="0"/>
              <a:t>I will be missing a few sessions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6. Analysis and interpretation of Transference 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Incorporating cultural and social influences on personality </a:t>
            </a:r>
          </a:p>
          <a:p>
            <a:r>
              <a:rPr lang="en-US" dirty="0" smtClean="0"/>
              <a:t>Anna Freud – Adapting psychoanalysis to children and adolescents </a:t>
            </a:r>
          </a:p>
          <a:p>
            <a:r>
              <a:rPr lang="en-US" dirty="0" smtClean="0"/>
              <a:t>Erikson- Expands the theory into psychosocial theory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Contemporary Trends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291331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Other/ object/target</a:t>
            </a:r>
          </a:p>
          <a:p>
            <a:r>
              <a:rPr lang="en-US" dirty="0" smtClean="0"/>
              <a:t>The way we have experienced others</a:t>
            </a:r>
          </a:p>
          <a:p>
            <a:r>
              <a:rPr lang="en-US" dirty="0" smtClean="0"/>
              <a:t>Internalized others</a:t>
            </a:r>
          </a:p>
          <a:p>
            <a:r>
              <a:rPr lang="en-US" dirty="0" smtClean="0"/>
              <a:t>Set up representations  and influence our relationships </a:t>
            </a:r>
          </a:p>
          <a:p>
            <a:r>
              <a:rPr lang="en-US" dirty="0" smtClean="0"/>
              <a:t>Internalizations Vs. Externalizations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Object Relations Theory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323669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Heinz </a:t>
            </a:r>
            <a:r>
              <a:rPr lang="en-US" dirty="0" err="1" smtClean="0"/>
              <a:t>Kohut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we use interpersonal relationships (self objects) to develop our own sense of self</a:t>
            </a:r>
          </a:p>
          <a:p>
            <a:r>
              <a:rPr lang="en-US" dirty="0" smtClean="0"/>
              <a:t>Relational model </a:t>
            </a:r>
          </a:p>
          <a:p>
            <a:r>
              <a:rPr lang="en-US" dirty="0"/>
              <a:t>Interactive process between therapist and the Client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Psychology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81325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Self- other pattern</a:t>
            </a:r>
          </a:p>
          <a:p>
            <a:r>
              <a:rPr lang="en-US" dirty="0" smtClean="0"/>
              <a:t>Will influence the later adulthood behavior </a:t>
            </a:r>
          </a:p>
          <a:p>
            <a:r>
              <a:rPr lang="en-US" dirty="0" smtClean="0"/>
              <a:t>People can be dependent or independent based on their attachment with mother in toddlerhood </a:t>
            </a:r>
          </a:p>
          <a:p>
            <a:r>
              <a:rPr lang="en-US" dirty="0" smtClean="0"/>
              <a:t>Object Relations theory </a:t>
            </a:r>
          </a:p>
          <a:p>
            <a:r>
              <a:rPr lang="en-US" dirty="0" smtClean="0"/>
              <a:t>Oedipus Complex is less critical than the child’s progression from a symbiotic state to state of separation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Margret Mahler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262632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Begins in a state of fusion with the mother and progresses gradually to separation </a:t>
            </a:r>
          </a:p>
          <a:p>
            <a:r>
              <a:rPr lang="en-US" dirty="0" smtClean="0"/>
              <a:t>Psychological development can be thought of as the evolution of the way in which individuals separate  and differentiate from others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227615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Stage 1- 3 or 4 weeks – </a:t>
            </a:r>
            <a:r>
              <a:rPr lang="en-US" b="1" dirty="0" smtClean="0"/>
              <a:t>Normal infantile autism </a:t>
            </a:r>
            <a:r>
              <a:rPr lang="en-US" dirty="0" smtClean="0"/>
              <a:t>– Physiological tension than psychological process</a:t>
            </a:r>
          </a:p>
          <a:p>
            <a:r>
              <a:rPr lang="en-US" dirty="0" smtClean="0"/>
              <a:t>Unable to differentiate </a:t>
            </a:r>
          </a:p>
          <a:p>
            <a:r>
              <a:rPr lang="en-US" dirty="0" smtClean="0"/>
              <a:t>Melanie Klein – Infant perceives parts not as unified one </a:t>
            </a:r>
          </a:p>
          <a:p>
            <a:r>
              <a:rPr lang="en-US" dirty="0" smtClean="0"/>
              <a:t>Adult’s lack of psychological organization may be thought of returning to the most primitive infantile stage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development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993049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Second Stage</a:t>
            </a:r>
          </a:p>
          <a:p>
            <a:r>
              <a:rPr lang="en-US" dirty="0" smtClean="0"/>
              <a:t>Symbiosis – 3</a:t>
            </a:r>
            <a:r>
              <a:rPr lang="en-US" baseline="30000" dirty="0" smtClean="0"/>
              <a:t>rd</a:t>
            </a:r>
            <a:r>
              <a:rPr lang="en-US" dirty="0" smtClean="0"/>
              <a:t> month </a:t>
            </a:r>
          </a:p>
          <a:p>
            <a:r>
              <a:rPr lang="en-US" dirty="0" smtClean="0"/>
              <a:t>Mother is a partner not an interchangeable part</a:t>
            </a:r>
          </a:p>
          <a:p>
            <a:r>
              <a:rPr lang="en-US" dirty="0" smtClean="0"/>
              <a:t>Emotional attachment </a:t>
            </a:r>
          </a:p>
          <a:p>
            <a:r>
              <a:rPr lang="en-US" b="1" dirty="0" smtClean="0"/>
              <a:t>Third stage- </a:t>
            </a:r>
            <a:r>
              <a:rPr lang="en-US" dirty="0" smtClean="0"/>
              <a:t>Separation –individuation process begins in the 4</a:t>
            </a:r>
            <a:r>
              <a:rPr lang="en-US" baseline="30000" dirty="0" smtClean="0"/>
              <a:t>th</a:t>
            </a:r>
            <a:r>
              <a:rPr lang="en-US" dirty="0" smtClean="0"/>
              <a:t> or the 5</a:t>
            </a:r>
            <a:r>
              <a:rPr lang="en-US" baseline="30000" dirty="0" smtClean="0"/>
              <a:t>th</a:t>
            </a:r>
            <a:r>
              <a:rPr lang="en-US" dirty="0" smtClean="0"/>
              <a:t> month </a:t>
            </a:r>
          </a:p>
          <a:p>
            <a:r>
              <a:rPr lang="en-US" dirty="0" smtClean="0"/>
              <a:t>Separation but returns for comfort </a:t>
            </a:r>
          </a:p>
          <a:p>
            <a:r>
              <a:rPr lang="en-US" dirty="0" smtClean="0"/>
              <a:t>Independence and dependence </a:t>
            </a:r>
          </a:p>
          <a:p>
            <a:r>
              <a:rPr lang="en-US" dirty="0" smtClean="0"/>
              <a:t>Approving mirrors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8821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Personality consists of three systems </a:t>
            </a:r>
          </a:p>
          <a:p>
            <a:r>
              <a:rPr lang="en-GB" dirty="0" smtClean="0"/>
              <a:t>The ID, EGO &amp; SUPER EGO</a:t>
            </a:r>
          </a:p>
          <a:p>
            <a:r>
              <a:rPr lang="en-GB" dirty="0" smtClean="0"/>
              <a:t>Psychological structures and not manikins </a:t>
            </a:r>
          </a:p>
          <a:p>
            <a:r>
              <a:rPr lang="en-GB" dirty="0" smtClean="0"/>
              <a:t>Personality functions as a whole</a:t>
            </a:r>
          </a:p>
          <a:p>
            <a:r>
              <a:rPr lang="en-GB" dirty="0" smtClean="0"/>
              <a:t>No three discrete segments </a:t>
            </a:r>
          </a:p>
          <a:p>
            <a:r>
              <a:rPr lang="en-GB" dirty="0" smtClean="0"/>
              <a:t>ID- Biological component, Ego – Psychological component &amp; Super EGO- Social component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Personality 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Those who cannot differentiate at the same time idealize others will suffer form low self esteem and narcissistic personality disorders </a:t>
            </a:r>
          </a:p>
          <a:p>
            <a:r>
              <a:rPr lang="en-US" dirty="0" smtClean="0"/>
              <a:t>- Narcissistic- Too much of self importance </a:t>
            </a:r>
          </a:p>
          <a:p>
            <a:r>
              <a:rPr lang="en-US" dirty="0" smtClean="0"/>
              <a:t>Grandiose self , exploitative tendencies will leave them poor self concept ( Empty Vessels) </a:t>
            </a:r>
          </a:p>
          <a:p>
            <a:r>
              <a:rPr lang="en-US" dirty="0" smtClean="0"/>
              <a:t>Need to be admired, parasitic relationships with others </a:t>
            </a:r>
          </a:p>
          <a:p>
            <a:r>
              <a:rPr lang="en-US" dirty="0" err="1" smtClean="0"/>
              <a:t>Kohut</a:t>
            </a:r>
            <a:r>
              <a:rPr lang="en-US" dirty="0" smtClean="0"/>
              <a:t> – Perceiving threats to their self esteem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Narcissistic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846861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Period of separation –individuation </a:t>
            </a:r>
          </a:p>
          <a:p>
            <a:r>
              <a:rPr lang="en-US" dirty="0" smtClean="0"/>
              <a:t>Thwarted by the rejection of the parents</a:t>
            </a:r>
          </a:p>
          <a:p>
            <a:r>
              <a:rPr lang="en-US" dirty="0" smtClean="0"/>
              <a:t>Making the children to feel low self esteem </a:t>
            </a:r>
          </a:p>
          <a:p>
            <a:r>
              <a:rPr lang="en-US" dirty="0" smtClean="0"/>
              <a:t>Borderline people are characterized by instability , irritability, impulsive anger and extreme mood shifts.</a:t>
            </a:r>
          </a:p>
          <a:p>
            <a:r>
              <a:rPr lang="en-US" dirty="0" smtClean="0"/>
              <a:t>Suffer from disillusionment and euphoria </a:t>
            </a:r>
          </a:p>
          <a:p>
            <a:r>
              <a:rPr lang="en-US" dirty="0" smtClean="0"/>
              <a:t>Lack of clear identity ( </a:t>
            </a:r>
            <a:r>
              <a:rPr lang="en-US" dirty="0" err="1" smtClean="0"/>
              <a:t>Kernberg</a:t>
            </a:r>
            <a:r>
              <a:rPr lang="en-US" dirty="0" smtClean="0"/>
              <a:t>) , lack of understanding of other people , poor impulse control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Borderline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118210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Stage IV – </a:t>
            </a:r>
            <a:r>
              <a:rPr lang="en-US" dirty="0"/>
              <a:t>Constancy of Self and object </a:t>
            </a:r>
            <a:endParaRPr lang="en-US" dirty="0" smtClean="0"/>
          </a:p>
          <a:p>
            <a:r>
              <a:rPr lang="en-US" dirty="0" smtClean="0"/>
              <a:t>36 months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Healthiest and best when they are independent and experience attachment </a:t>
            </a:r>
          </a:p>
          <a:p>
            <a:r>
              <a:rPr lang="en-US" dirty="0" smtClean="0"/>
              <a:t>Taking joy in themselves and being able to idealize others </a:t>
            </a:r>
          </a:p>
          <a:p>
            <a:r>
              <a:rPr lang="en-US" dirty="0" smtClean="0"/>
              <a:t>Sense of freedom, self sufficiency and self esteem </a:t>
            </a:r>
          </a:p>
          <a:p>
            <a:r>
              <a:rPr lang="en-US" dirty="0" smtClean="0"/>
              <a:t>Not compulsively dependent / nor fear closeness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Constancy of Self and object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2003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1"/>
          <a:ext cx="91440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50146">
                <a:tc>
                  <a:txBody>
                    <a:bodyPr/>
                    <a:lstStyle/>
                    <a:p>
                      <a:r>
                        <a:rPr lang="en-GB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SUPER EGO</a:t>
                      </a:r>
                      <a:endParaRPr lang="en-US" dirty="0"/>
                    </a:p>
                  </a:txBody>
                  <a:tcPr/>
                </a:tc>
              </a:tr>
              <a:tr h="844898">
                <a:tc>
                  <a:txBody>
                    <a:bodyPr/>
                    <a:lstStyle/>
                    <a:p>
                      <a:r>
                        <a:rPr lang="en-GB" dirty="0" smtClean="0"/>
                        <a:t>At birth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Contact with the external world of</a:t>
                      </a:r>
                      <a:r>
                        <a:rPr lang="en-GB" baseline="0" dirty="0" smtClean="0"/>
                        <a:t> reality</a:t>
                      </a:r>
                    </a:p>
                    <a:p>
                      <a:r>
                        <a:rPr lang="en-GB" baseline="0" dirty="0" smtClean="0"/>
                        <a:t>Executive Body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Judicial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Moral code</a:t>
                      </a:r>
                    </a:p>
                    <a:p>
                      <a:r>
                        <a:rPr lang="en-GB" baseline="0" dirty="0" smtClean="0"/>
                        <a:t>Good/bad; right/wrong</a:t>
                      </a:r>
                      <a:endParaRPr lang="en-US" dirty="0"/>
                    </a:p>
                  </a:txBody>
                  <a:tcPr/>
                </a:tc>
              </a:tr>
              <a:tr h="4748556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 Source of Psychic Energy &amp; seat of instincts </a:t>
                      </a:r>
                    </a:p>
                    <a:p>
                      <a:r>
                        <a:rPr lang="en-GB" dirty="0" smtClean="0"/>
                        <a:t>Blind, demanding and insistent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Lacks organization</a:t>
                      </a:r>
                    </a:p>
                    <a:p>
                      <a:r>
                        <a:rPr lang="en-GB" baseline="0" dirty="0" smtClean="0"/>
                        <a:t>Discharges tension immediately and returns to homeostatic condition</a:t>
                      </a:r>
                    </a:p>
                    <a:p>
                      <a:r>
                        <a:rPr lang="en-GB" baseline="0" dirty="0" smtClean="0"/>
                        <a:t>Pleasure principal</a:t>
                      </a:r>
                    </a:p>
                    <a:p>
                      <a:r>
                        <a:rPr lang="en-GB" baseline="0" dirty="0" smtClean="0"/>
                        <a:t>Illogical, amoral and to satisfy instinctual needs </a:t>
                      </a:r>
                    </a:p>
                    <a:p>
                      <a:r>
                        <a:rPr lang="en-GB" baseline="0" dirty="0" smtClean="0"/>
                        <a:t>ID never matures, It does not think but wishes and acts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Executive, governs , controls and regulates the personality</a:t>
                      </a:r>
                    </a:p>
                    <a:p>
                      <a:r>
                        <a:rPr lang="en-GB" dirty="0" smtClean="0"/>
                        <a:t>Traffic Cop- mediates between instincts and the surrounding environment </a:t>
                      </a:r>
                    </a:p>
                    <a:p>
                      <a:r>
                        <a:rPr lang="en-GB" dirty="0" smtClean="0"/>
                        <a:t>Controls consciousness and exercises censorship</a:t>
                      </a:r>
                    </a:p>
                    <a:p>
                      <a:r>
                        <a:rPr lang="en-GB" dirty="0" smtClean="0"/>
                        <a:t>Plans</a:t>
                      </a:r>
                      <a:r>
                        <a:rPr lang="en-GB" baseline="0" dirty="0" smtClean="0"/>
                        <a:t> how to satisfy the needs</a:t>
                      </a:r>
                    </a:p>
                    <a:p>
                      <a:r>
                        <a:rPr lang="en-GB" baseline="0" dirty="0" smtClean="0"/>
                        <a:t>Seat of intelligence and rationality </a:t>
                      </a:r>
                    </a:p>
                    <a:p>
                      <a:r>
                        <a:rPr lang="en-GB" baseline="0" dirty="0" smtClean="0"/>
                        <a:t>Checks and balances the blind impulses of the id</a:t>
                      </a:r>
                    </a:p>
                    <a:p>
                      <a:r>
                        <a:rPr lang="en-GB" baseline="0" dirty="0" smtClean="0"/>
                        <a:t>Id knows the subjective reality, ego distinguishes mental images and the external world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Ideal than real</a:t>
                      </a:r>
                    </a:p>
                    <a:p>
                      <a:r>
                        <a:rPr lang="en-GB" dirty="0" smtClean="0"/>
                        <a:t>No pleasure but perfection</a:t>
                      </a:r>
                    </a:p>
                    <a:p>
                      <a:r>
                        <a:rPr lang="en-GB" dirty="0" smtClean="0"/>
                        <a:t>Traditional</a:t>
                      </a:r>
                      <a:r>
                        <a:rPr lang="en-GB" baseline="0" dirty="0" smtClean="0"/>
                        <a:t> values </a:t>
                      </a:r>
                    </a:p>
                    <a:p>
                      <a:r>
                        <a:rPr lang="en-GB" baseline="0" dirty="0" smtClean="0"/>
                        <a:t>Inhibit the Id impulses </a:t>
                      </a:r>
                    </a:p>
                    <a:p>
                      <a:r>
                        <a:rPr lang="en-GB" baseline="0" dirty="0" smtClean="0"/>
                        <a:t>To persuade the Ego to strive for moral goals than realistic goals </a:t>
                      </a:r>
                    </a:p>
                    <a:p>
                      <a:r>
                        <a:rPr lang="en-GB" baseline="0" dirty="0" smtClean="0"/>
                        <a:t>Internalization </a:t>
                      </a:r>
                    </a:p>
                    <a:p>
                      <a:r>
                        <a:rPr lang="en-GB" baseline="0" dirty="0" smtClean="0"/>
                        <a:t>Promotes rewards and punishments </a:t>
                      </a:r>
                    </a:p>
                    <a:p>
                      <a:r>
                        <a:rPr lang="en-GB" baseline="0" dirty="0" smtClean="0"/>
                        <a:t>Rewards are feelings of pride and self love</a:t>
                      </a:r>
                    </a:p>
                    <a:p>
                      <a:r>
                        <a:rPr lang="en-GB" baseline="0" dirty="0" smtClean="0"/>
                        <a:t>Punishments are feelings of guilt and inferiority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Personality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2. Topographic Model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Unconscious cannot be studied directly </a:t>
            </a:r>
          </a:p>
          <a:p>
            <a:r>
              <a:rPr lang="en-GB" dirty="0" smtClean="0"/>
              <a:t>In has to be inferred directly from the behaviour</a:t>
            </a:r>
          </a:p>
          <a:p>
            <a:r>
              <a:rPr lang="en-GB" dirty="0" smtClean="0"/>
              <a:t>Clinical evidence for postulating the unconscious include the following </a:t>
            </a:r>
            <a:endParaRPr lang="en-US" dirty="0" smtClean="0"/>
          </a:p>
          <a:p>
            <a:r>
              <a:rPr lang="en-GB" dirty="0" smtClean="0"/>
              <a:t>1. Dreams : symbolic representations of unconscious needs , wishes and conflicts </a:t>
            </a:r>
          </a:p>
          <a:p>
            <a:r>
              <a:rPr lang="en-GB" dirty="0" smtClean="0"/>
              <a:t>2.Slips of the tongue and forgetting ( Familiar name)</a:t>
            </a:r>
          </a:p>
          <a:p>
            <a:r>
              <a:rPr lang="en-GB" dirty="0" smtClean="0"/>
              <a:t>3.Posthypnotic suggestions</a:t>
            </a:r>
          </a:p>
          <a:p>
            <a:r>
              <a:rPr lang="en-GB" dirty="0" smtClean="0"/>
              <a:t>4. Material derived from free association techniques </a:t>
            </a:r>
          </a:p>
          <a:p>
            <a:r>
              <a:rPr lang="en-GB" dirty="0" smtClean="0"/>
              <a:t>5. Material derived from projective techniques</a:t>
            </a:r>
          </a:p>
          <a:p>
            <a:r>
              <a:rPr lang="en-GB" dirty="0" smtClean="0"/>
              <a:t>6.Symbolic contents of psychotic symptoms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Consciousness &amp; unconsciousness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3074</Words>
  <Application>Microsoft Office PowerPoint</Application>
  <PresentationFormat>On-screen Show (4:3)</PresentationFormat>
  <Paragraphs>488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Concourse</vt:lpstr>
      <vt:lpstr>S. Freud -Psychoanalysis </vt:lpstr>
      <vt:lpstr>Key Concepts</vt:lpstr>
      <vt:lpstr>Instincts</vt:lpstr>
      <vt:lpstr>Death instincts</vt:lpstr>
      <vt:lpstr> Two models of mental life </vt:lpstr>
      <vt:lpstr>Structure of Personality </vt:lpstr>
      <vt:lpstr>Structure of Personality </vt:lpstr>
      <vt:lpstr>  2. Topographic Model </vt:lpstr>
      <vt:lpstr>Consciousness &amp; unconsciousness</vt:lpstr>
      <vt:lpstr>Preconsciouness</vt:lpstr>
      <vt:lpstr> Two types of thought processes</vt:lpstr>
      <vt:lpstr> Mechanisms</vt:lpstr>
      <vt:lpstr>Consciousness</vt:lpstr>
      <vt:lpstr>Consciousness</vt:lpstr>
      <vt:lpstr>Anxiety</vt:lpstr>
      <vt:lpstr> Some Common Defense Mechanisms</vt:lpstr>
      <vt:lpstr> Mature</vt:lpstr>
      <vt:lpstr>DM</vt:lpstr>
      <vt:lpstr>DM</vt:lpstr>
      <vt:lpstr>DM</vt:lpstr>
      <vt:lpstr>DM</vt:lpstr>
      <vt:lpstr>DM</vt:lpstr>
      <vt:lpstr>DM</vt:lpstr>
      <vt:lpstr>DM</vt:lpstr>
      <vt:lpstr> M DM</vt:lpstr>
      <vt:lpstr>M DM</vt:lpstr>
      <vt:lpstr>Development of Personality </vt:lpstr>
      <vt:lpstr>Oral stage</vt:lpstr>
      <vt:lpstr>Oral stage</vt:lpstr>
      <vt:lpstr>PD</vt:lpstr>
      <vt:lpstr> Anal stage</vt:lpstr>
      <vt:lpstr>Anal stage</vt:lpstr>
      <vt:lpstr>PD      Ages 3-6</vt:lpstr>
      <vt:lpstr>Slide 34</vt:lpstr>
      <vt:lpstr>Electra complex</vt:lpstr>
      <vt:lpstr> PD</vt:lpstr>
      <vt:lpstr>Latency Stage Ages 6-12</vt:lpstr>
      <vt:lpstr>PD   Genital Stage  Ages 12-18</vt:lpstr>
      <vt:lpstr>Ages 18-35 Genital stage continues </vt:lpstr>
      <vt:lpstr>Therapetutic Process</vt:lpstr>
      <vt:lpstr>Therapist Function and Role</vt:lpstr>
      <vt:lpstr>Role</vt:lpstr>
      <vt:lpstr>Client’s Experience in Therapy</vt:lpstr>
      <vt:lpstr>Relationship</vt:lpstr>
      <vt:lpstr>Relationship</vt:lpstr>
      <vt:lpstr>Relationship</vt:lpstr>
      <vt:lpstr>Application : Therapeutic Techniques and procedures </vt:lpstr>
      <vt:lpstr>2. Free Association</vt:lpstr>
      <vt:lpstr>3.Interpretation</vt:lpstr>
      <vt:lpstr>4. Dream Analysis </vt:lpstr>
      <vt:lpstr>5. Analysis and interpretation of Resistance </vt:lpstr>
      <vt:lpstr>6. Analysis and interpretation of Transference </vt:lpstr>
      <vt:lpstr>Contemporary Trends </vt:lpstr>
      <vt:lpstr> Object Relations Theory </vt:lpstr>
      <vt:lpstr>Self Psychology</vt:lpstr>
      <vt:lpstr>Margret Mahler </vt:lpstr>
      <vt:lpstr>MM</vt:lpstr>
      <vt:lpstr>Stages of development</vt:lpstr>
      <vt:lpstr>MM</vt:lpstr>
      <vt:lpstr>Narcissistic</vt:lpstr>
      <vt:lpstr>Borderline </vt:lpstr>
      <vt:lpstr>Constancy of Self and object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Concepts</dc:title>
  <dc:creator>ADMIN</dc:creator>
  <cp:lastModifiedBy>ADMIN</cp:lastModifiedBy>
  <cp:revision>70</cp:revision>
  <dcterms:created xsi:type="dcterms:W3CDTF">2006-08-16T00:00:00Z</dcterms:created>
  <dcterms:modified xsi:type="dcterms:W3CDTF">2024-09-03T14:42:12Z</dcterms:modified>
</cp:coreProperties>
</file>